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6C344"/>
          </a:solidFill>
          <a:ln w="12700">
            <a:solidFill>
              <a:srgbClr val="F6C34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182880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spc="6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48640" y="24688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Ecosystem of Learning, Games &amp; Earning</a:t>
            </a:r>
            <a:endParaRPr lang="en-US" sz="3400" dirty="0"/>
          </a:p>
        </p:txBody>
      </p:sp>
      <p:sp>
        <p:nvSpPr>
          <p:cNvPr id="14" name="Text 12"/>
          <p:cNvSpPr/>
          <p:nvPr/>
        </p:nvSpPr>
        <p:spPr>
          <a:xfrm>
            <a:off x="1463040" y="3474720"/>
            <a:ext cx="92656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presentation for new residents and hub leaders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48640" y="51206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Time is currency.  ·  Intelligence is capital.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48640" y="603504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megaiei.com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PARTNER PRESENTATION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PROBLEM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world is torn apart</a:t>
            </a:r>
            <a:endParaRPr lang="en-US" sz="2800" dirty="0"/>
          </a:p>
        </p:txBody>
      </p:sp>
      <p:sp>
        <p:nvSpPr>
          <p:cNvPr id="14" name="Shape 12"/>
          <p:cNvSpPr/>
          <p:nvPr/>
        </p:nvSpPr>
        <p:spPr>
          <a:xfrm>
            <a:off x="548640" y="1737360"/>
            <a:ext cx="5394960" cy="1783080"/>
          </a:xfrm>
          <a:prstGeom prst="roundRect">
            <a:avLst>
              <a:gd name="adj" fmla="val 5128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868680" y="205740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without income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68680" y="260604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Billions study but cannot monetize their knowledge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217920" y="1737360"/>
            <a:ext cx="5394960" cy="1783080"/>
          </a:xfrm>
          <a:prstGeom prst="roundRect">
            <a:avLst>
              <a:gd name="adj" fmla="val 5128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6537960" y="205740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 devalued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537960" y="260604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Platforms take up to 70% of creators’ earnings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548640" y="3749040"/>
            <a:ext cx="5394960" cy="1783080"/>
          </a:xfrm>
          <a:prstGeom prst="roundRect">
            <a:avLst>
              <a:gd name="adj" fmla="val 5128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868680" y="406908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social lift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68680" y="461772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billion young people without quality opportunities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6217920" y="3749040"/>
            <a:ext cx="5394960" cy="1783080"/>
          </a:xfrm>
          <a:prstGeom prst="roundRect">
            <a:avLst>
              <a:gd name="adj" fmla="val 5128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6537960" y="406908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is fragmented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6537960" y="461772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Learning, work, finance and community — in different apps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PARTNER PRESENTATION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SOLUTION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MEGA IEI unites everything in one ecosystem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548640" y="155448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learn — you get MD. You play — you develop and earn.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work — with a fair commission. Everything in one space, accessible to anyone with internet.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48640" y="2834640"/>
            <a:ext cx="2743200" cy="310896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777240" y="30632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77240" y="35661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→ Capital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77240" y="43891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course, exam and certificate brings MD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3429000" y="2834640"/>
            <a:ext cx="2743200" cy="310896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657600" y="30632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657600" y="35661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 → Growth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3657600" y="43891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Intellectual games, tournaments, levels and achievements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309360" y="2834640"/>
            <a:ext cx="2743200" cy="310896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6537960" y="30632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537960" y="35661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→ Fairness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537960" y="43891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Freelance marketplace with commission many times lower than the market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9189720" y="2834640"/>
            <a:ext cx="2743200" cy="310896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9418320" y="30632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9418320" y="35661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Exchange → Value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9418320" y="43891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Bazaar: statuses, services and privileges for MD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PARTNER PRESENTATION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ECOSYSTEM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portals of growth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548640" y="14173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account — full cycle of value creation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2011680"/>
            <a:ext cx="2743200" cy="411480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731520" y="22402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PLAY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20" y="2651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 Hub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731520" y="3200400"/>
            <a:ext cx="237744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1520" y="34290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Intellectual games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31520" y="393192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Levels &amp; achievements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731520" y="443484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Tournaments &amp; seasons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31520" y="4937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Team quests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3429000" y="2011680"/>
            <a:ext cx="2743200" cy="411480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3611880" y="22402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LEARN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3611880" y="2651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Academy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3611880" y="3200400"/>
            <a:ext cx="237744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611880" y="34290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Financial literacy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3611880" y="393192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IT, AI, creativity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3611880" y="443484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Entrepreneurship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3611880" y="4937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Certificates → MD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6309360" y="2011680"/>
            <a:ext cx="2743200" cy="411480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6492240" y="22402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WORK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6492240" y="2651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Freelance</a:t>
            </a:r>
            <a:endParaRPr lang="en-US" sz="1800" dirty="0"/>
          </a:p>
        </p:txBody>
      </p:sp>
      <p:sp>
        <p:nvSpPr>
          <p:cNvPr id="34" name="Shape 32"/>
          <p:cNvSpPr/>
          <p:nvPr/>
        </p:nvSpPr>
        <p:spPr>
          <a:xfrm>
            <a:off x="6492240" y="3200400"/>
            <a:ext cx="237744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492240" y="34290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Micro-tasks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6492240" y="393192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Projects &amp; teams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6492240" y="443484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Fair commission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6492240" y="4937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Sell expertise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9189720" y="2011680"/>
            <a:ext cx="2743200" cy="411480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40" name="Text 38"/>
          <p:cNvSpPr/>
          <p:nvPr/>
        </p:nvSpPr>
        <p:spPr>
          <a:xfrm>
            <a:off x="9372600" y="22402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EXCHANGE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9372600" y="2651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Bazaar</a:t>
            </a:r>
            <a:endParaRPr lang="en-US" sz="1800" dirty="0"/>
          </a:p>
        </p:txBody>
      </p:sp>
      <p:sp>
        <p:nvSpPr>
          <p:cNvPr id="42" name="Shape 40"/>
          <p:cNvSpPr/>
          <p:nvPr/>
        </p:nvSpPr>
        <p:spPr>
          <a:xfrm>
            <a:off x="9372600" y="3200400"/>
            <a:ext cx="237744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9372600" y="34290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Goods &amp; services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9372600" y="393192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Statuses &amp; access</a:t>
            </a:r>
            <a:endParaRPr lang="en-US" sz="1400" dirty="0"/>
          </a:p>
        </p:txBody>
      </p:sp>
      <p:sp>
        <p:nvSpPr>
          <p:cNvPr id="45" name="Text 43"/>
          <p:cNvSpPr/>
          <p:nvPr/>
        </p:nvSpPr>
        <p:spPr>
          <a:xfrm>
            <a:off x="9372600" y="443484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MD value growth</a:t>
            </a:r>
            <a:endParaRPr lang="en-US" sz="1400" dirty="0"/>
          </a:p>
        </p:txBody>
      </p:sp>
      <p:sp>
        <p:nvSpPr>
          <p:cNvPr id="46" name="Text 44"/>
          <p:cNvSpPr/>
          <p:nvPr/>
        </p:nvSpPr>
        <p:spPr>
          <a:xfrm>
            <a:off x="9372600" y="4937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Privileges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PARTNER PRESENTATION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CURRENCY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 — Mega Dollar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48640" y="14630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unit of account backed by real human activity.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larger the ecosystem — the higher the value of each contribution.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48640" y="2468880"/>
            <a:ext cx="5394960" cy="3566160"/>
          </a:xfrm>
          <a:prstGeom prst="roundRect">
            <a:avLst>
              <a:gd name="adj" fmla="val 2564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914400" y="274320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HOW TO EARN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914400" y="32918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Learning and exams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14400" y="37490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Games and tournaments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14400" y="42062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Tasks and micro-work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914400" y="46634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Mentorship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14400" y="51206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Inviting friends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309360" y="2468880"/>
            <a:ext cx="5394960" cy="3566160"/>
          </a:xfrm>
          <a:prstGeom prst="roundRect">
            <a:avLst>
              <a:gd name="adj" fmla="val 2564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6675120" y="274320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HOW TO USE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675120" y="32918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Premium courses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675120" y="37490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Closed clubs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675120" y="42062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Services on Bazaar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675120" y="46634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Statuses and access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675120" y="51206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Future exchange &amp; staking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PARTNER PRESENTATION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HUBS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MEGA IEI Hub Hierarchy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548640" y="14173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country to your home — one ecosystem. Each level strengthens the next.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2103120"/>
            <a:ext cx="2743200" cy="393192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1554480" y="2377440"/>
            <a:ext cx="731520" cy="731520"/>
          </a:xfrm>
          <a:prstGeom prst="ellipse">
            <a:avLst/>
          </a:prstGeom>
          <a:solidFill>
            <a:srgbClr val="F6C344"/>
          </a:solidFill>
          <a:ln w="12700">
            <a:solidFill>
              <a:srgbClr val="F6C34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554480" y="251460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31520" y="33832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Country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77240" y="4023360"/>
            <a:ext cx="2286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level.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Statistics, localization,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strategy.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3429000" y="2103120"/>
            <a:ext cx="2743200" cy="393192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434840" y="2377440"/>
            <a:ext cx="731520" cy="731520"/>
          </a:xfrm>
          <a:prstGeom prst="ellipse">
            <a:avLst/>
          </a:prstGeom>
          <a:solidFill>
            <a:srgbClr val="F6C344"/>
          </a:solidFill>
          <a:ln w="12700">
            <a:solidFill>
              <a:srgbClr val="F6C344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434840" y="251460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3611880" y="33832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3657600" y="4023360"/>
            <a:ext cx="2286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coordination.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Unites cities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activity dividends.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6309360" y="2103120"/>
            <a:ext cx="2743200" cy="393192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7315200" y="2377440"/>
            <a:ext cx="731520" cy="731520"/>
          </a:xfrm>
          <a:prstGeom prst="ellipse">
            <a:avLst/>
          </a:prstGeom>
          <a:solidFill>
            <a:srgbClr val="F6C344"/>
          </a:solidFill>
          <a:ln w="12700">
            <a:solidFill>
              <a:srgbClr val="F6C344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315200" y="251460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6492240" y="33832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6537960" y="4023360"/>
            <a:ext cx="2286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hub.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 director receives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of residents’ activity.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9189720" y="2103120"/>
            <a:ext cx="2743200" cy="393192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10195560" y="2377440"/>
            <a:ext cx="731520" cy="731520"/>
          </a:xfrm>
          <a:prstGeom prst="ellipse">
            <a:avLst/>
          </a:prstGeom>
          <a:solidFill>
            <a:srgbClr val="F6C344"/>
          </a:solidFill>
          <a:ln w="12700">
            <a:solidFill>
              <a:srgbClr val="F6C344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0195560" y="251460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33" name="Text 31"/>
          <p:cNvSpPr/>
          <p:nvPr/>
        </p:nvSpPr>
        <p:spPr>
          <a:xfrm>
            <a:off x="9372600" y="33832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Hub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9418320" y="4023360"/>
            <a:ext cx="2286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home / residential complex.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Neighbors, tasks, ads,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economy.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PARTNER PRESENTATION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PRIME CLUB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PRIME Club — the elite of the ecosystem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548640" y="14173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personal accelerator of capital, influence and connections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1965960"/>
            <a:ext cx="2743200" cy="420624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85800" y="219456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85800" y="269748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3,000 MD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 10 partners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822960" y="3474720"/>
            <a:ext cx="219456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37033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+25% booster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22960" y="41605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Elite Academy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22960" y="46177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Bazaar priority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22960" y="50749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Prime HQ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3429000" y="1965960"/>
            <a:ext cx="2743200" cy="420624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3566160" y="219456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AMBASSADOR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3566160" y="269748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15,000 MD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 50+ partners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3703320" y="3474720"/>
            <a:ext cx="219456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703320" y="37033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+35% booster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3703320" y="41605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Everything from Prime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3703320" y="46177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Voting rights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3703320" y="50749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Share from hubs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6309360" y="1965960"/>
            <a:ext cx="2743200" cy="420624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6446520" y="219456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COUNCIL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446520" y="269748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100,000 MD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 invitation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6583680" y="3474720"/>
            <a:ext cx="219456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0" y="37033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+50% booster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6583680" y="41605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Roadmap influence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6583680" y="46177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Investment pools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6583680" y="50749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Offline events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9189720" y="1965960"/>
            <a:ext cx="2743200" cy="420624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25400">
            <a:solidFill>
              <a:srgbClr val="F6C344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40" name="Text 38"/>
          <p:cNvSpPr/>
          <p:nvPr/>
        </p:nvSpPr>
        <p:spPr>
          <a:xfrm>
            <a:off x="9326880" y="219456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LEGEND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9326880" y="269748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By invitation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Special contribution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9464040" y="3474720"/>
            <a:ext cx="219456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9464040" y="37033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Lifetime status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9464040" y="41605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Share in growth</a:t>
            </a:r>
            <a:endParaRPr lang="en-US" sz="1400" dirty="0"/>
          </a:p>
        </p:txBody>
      </p:sp>
      <p:sp>
        <p:nvSpPr>
          <p:cNvPr id="45" name="Text 43"/>
          <p:cNvSpPr/>
          <p:nvPr/>
        </p:nvSpPr>
        <p:spPr>
          <a:xfrm>
            <a:off x="9464040" y="46177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Max influence</a:t>
            </a:r>
            <a:endParaRPr lang="en-US" sz="1400" dirty="0"/>
          </a:p>
        </p:txBody>
      </p:sp>
      <p:sp>
        <p:nvSpPr>
          <p:cNvPr id="46" name="Text 44"/>
          <p:cNvSpPr/>
          <p:nvPr/>
        </p:nvSpPr>
        <p:spPr>
          <a:xfrm>
            <a:off x="9464040" y="50749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History forever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PARTNER PRESENTATION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VISION 2030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core to global standard</a:t>
            </a:r>
            <a:endParaRPr lang="en-US" sz="2600" dirty="0"/>
          </a:p>
        </p:txBody>
      </p:sp>
      <p:sp>
        <p:nvSpPr>
          <p:cNvPr id="14" name="Shape 12"/>
          <p:cNvSpPr/>
          <p:nvPr/>
        </p:nvSpPr>
        <p:spPr>
          <a:xfrm>
            <a:off x="548640" y="1554480"/>
            <a:ext cx="11064240" cy="1051560"/>
          </a:xfrm>
          <a:prstGeom prst="roundRect">
            <a:avLst>
              <a:gd name="adj" fmla="val 695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4400" y="173736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1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Phase 1 · Now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914400" y="20574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→ 1 million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4389120" y="1783080"/>
            <a:ext cx="6858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Community, gamification, MD, hubs.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entry.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Russian and English markets.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2743200"/>
            <a:ext cx="11064240" cy="1051560"/>
          </a:xfrm>
          <a:prstGeom prst="roundRect">
            <a:avLst>
              <a:gd name="adj" fmla="val 695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292608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1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Phase 2 · Expansion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914400" y="32461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→ 10 million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4389120" y="2971800"/>
            <a:ext cx="6858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CIS, Eastern Europe, LatAm, SEA.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15+ languages. Mobile app.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Partnerships.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548640" y="3931920"/>
            <a:ext cx="11064240" cy="1051560"/>
          </a:xfrm>
          <a:prstGeom prst="roundRect">
            <a:avLst>
              <a:gd name="adj" fmla="val 695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4400" y="411480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1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Phase 3 · Mass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914400" y="44348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→ 100 million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4389120" y="4160520"/>
            <a:ext cx="6858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Africa, India, Middle East.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payments.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products. Offline centers.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548640" y="5120640"/>
            <a:ext cx="11064240" cy="1051560"/>
          </a:xfrm>
          <a:prstGeom prst="roundRect">
            <a:avLst>
              <a:gd name="adj" fmla="val 695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14400" y="530352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1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Phase 4 · Standard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914400" y="562356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100+ million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389120" y="5349240"/>
            <a:ext cx="6858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standard of education,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micro-employment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digital cooperation.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6C344"/>
          </a:solidFill>
          <a:ln w="12700">
            <a:solidFill>
              <a:srgbClr val="F6C34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137160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path starts now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548640" y="201168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simple steps — and you are already inside the economy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1371600" y="2743200"/>
            <a:ext cx="3108960" cy="2194560"/>
          </a:xfrm>
          <a:prstGeom prst="roundRect">
            <a:avLst>
              <a:gd name="adj" fmla="val 416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1600200" y="297180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600200" y="342900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Game Hub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600200" y="397764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5–8 minutes — first experience and first MD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846320" y="2743200"/>
            <a:ext cx="3108960" cy="2194560"/>
          </a:xfrm>
          <a:prstGeom prst="roundRect">
            <a:avLst>
              <a:gd name="adj" fmla="val 416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5074920" y="297180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074920" y="342900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an account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074920" y="397764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 your progress. The agent will help with a plan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8321040" y="2743200"/>
            <a:ext cx="3108960" cy="2194560"/>
          </a:xfrm>
          <a:prstGeom prst="roundRect">
            <a:avLst>
              <a:gd name="adj" fmla="val 416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8549640" y="297180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8549640" y="342900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 every day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8549640" y="397764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Academy, tasks, referrals, hubs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48640" y="576072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spc="1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megaiei.com  ·  Create an account and start your path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MEGA IEI — Partner Presentation</dc:title>
  <dc:subject>Ecosystem of learning, games and earning for new partners</dc:subject>
  <dc:creator>MEGA IEI</dc:creator>
  <cp:lastModifiedBy>MEGA IEI</cp:lastModifiedBy>
  <cp:revision>1</cp:revision>
  <dcterms:created xsi:type="dcterms:W3CDTF">2026-10-25T04:45:16Z</dcterms:created>
  <dcterms:modified xsi:type="dcterms:W3CDTF">2026-10-25T04:45:16Z</dcterms:modified>
</cp:coreProperties>
</file>